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1"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1008"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11.02.2016</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11.02.2016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11.02.2016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11.02.2016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11.02.2016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11.02.2016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11.02.2016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11.02.2016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11.02.2016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11.02.2016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11.02.2016</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ctrTitle"/>
          </p:nvPr>
        </p:nvSpPr>
        <p:spPr>
          <a:xfrm>
            <a:off x="533400" y="1371600"/>
            <a:ext cx="7851775" cy="3486150"/>
          </a:xfrm>
        </p:spPr>
        <p:txBody>
          <a:bodyPr>
            <a:normAutofit fontScale="90000"/>
          </a:bodyPr>
          <a:lstStyle/>
          <a:p>
            <a:pPr algn="ct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solidFill>
                  <a:schemeClr val="accent6">
                    <a:lumMod val="50000"/>
                  </a:schemeClr>
                </a:solidFill>
              </a:rPr>
              <a:t>ВТОРИЧНОЕ </a:t>
            </a:r>
            <a:r>
              <a:rPr lang="ru-RU" dirty="0" smtClean="0">
                <a:solidFill>
                  <a:schemeClr val="accent6">
                    <a:lumMod val="50000"/>
                  </a:schemeClr>
                </a:solidFill>
              </a:rPr>
              <a:t>ДРОБЛЕНИЕ РУДЫ И ЛИКВИДАЦИЯ ЗАТОРОВ</a:t>
            </a:r>
            <a:r>
              <a:rPr lang="ru-RU" dirty="0" smtClean="0">
                <a:solidFill>
                  <a:srgbClr val="7030A0"/>
                </a:solidFill>
              </a:rPr>
              <a:t/>
            </a:r>
            <a:br>
              <a:rPr lang="ru-RU" dirty="0" smtClean="0">
                <a:solidFill>
                  <a:srgbClr val="7030A0"/>
                </a:solidFill>
              </a:rPr>
            </a:br>
            <a:endParaRPr lang="ru-RU" dirty="0">
              <a:solidFill>
                <a:srgbClr val="7030A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solidFill>
                  <a:schemeClr val="accent6">
                    <a:lumMod val="50000"/>
                  </a:schemeClr>
                </a:solidFill>
              </a:rPr>
              <a:t>ВТОРИЧНОЕ ДРОБЛЕНИЕ РУДЫ</a:t>
            </a:r>
            <a:endParaRPr lang="ru-RU" dirty="0"/>
          </a:p>
        </p:txBody>
      </p:sp>
      <p:sp>
        <p:nvSpPr>
          <p:cNvPr id="3" name="Содержимое 2"/>
          <p:cNvSpPr>
            <a:spLocks noGrp="1"/>
          </p:cNvSpPr>
          <p:nvPr>
            <p:ph idx="1"/>
          </p:nvPr>
        </p:nvSpPr>
        <p:spPr/>
        <p:txBody>
          <a:bodyPr>
            <a:normAutofit fontScale="62500" lnSpcReduction="20000"/>
          </a:bodyPr>
          <a:lstStyle/>
          <a:p>
            <a:pPr algn="just"/>
            <a:r>
              <a:rPr lang="ru-RU" dirty="0" smtClean="0"/>
              <a:t>    Чтобы </a:t>
            </a:r>
            <a:r>
              <a:rPr lang="ru-RU" dirty="0" smtClean="0"/>
              <a:t>куски руды свободно проходили через рудоспуски и не зависали в выработанном пространстве, а доставка осуществлялась интенсивно и бесперебойно, отбитая руда должна иметь куски определенной крупности. </a:t>
            </a:r>
            <a:r>
              <a:rPr lang="ru-RU" dirty="0" smtClean="0"/>
              <a:t>      Максимально </a:t>
            </a:r>
            <a:r>
              <a:rPr lang="ru-RU" dirty="0" smtClean="0"/>
              <a:t>допустимый размер кусков, на который рассчитываются перепускные выработки и все погрузочное и транспортное оборудование, называется кондиционным. </a:t>
            </a:r>
            <a:endParaRPr lang="ru-RU" dirty="0" smtClean="0"/>
          </a:p>
          <a:p>
            <a:pPr algn="just"/>
            <a:r>
              <a:rPr lang="ru-RU" dirty="0" smtClean="0"/>
              <a:t>Размер </a:t>
            </a:r>
            <a:r>
              <a:rPr lang="ru-RU" dirty="0" smtClean="0"/>
              <a:t>таких кондиционных кусков обычно принимают от 300—400 до 800—1000 мм, а на рудниках, разрабатывающих тонкие жилы, — 200—250 мм. Однако при отбойке буровзрывным способом обычно образуется некоторое количество более крупных, чем кондиционные, кусков, так называемых негабаритов. Такие негабариты приходится дробить повторно. Для этого используют взрывчатые вещества, механические дробилки и др. </a:t>
            </a:r>
            <a:endParaRPr lang="ru-RU" dirty="0" smtClean="0"/>
          </a:p>
          <a:p>
            <a:pPr algn="just"/>
            <a:r>
              <a:rPr lang="ru-RU" dirty="0" smtClean="0"/>
              <a:t>При </a:t>
            </a:r>
            <a:r>
              <a:rPr lang="ru-RU" dirty="0" smtClean="0"/>
              <a:t>вторичном дроблении с помощью ВВ применяют так называемые накладные заряды, размещаемые в углублениях, или шпуровые заряды. При механическом дроблении используют специальные дробильные установки, устанавливаемые в камерах вблизи приемных бункеров скипового подъема, надежная работа которого возможна лишь при крупности кусков не более 400—500 мм.</a:t>
            </a:r>
            <a:br>
              <a:rPr lang="ru-RU" dirty="0" smtClean="0"/>
            </a:br>
            <a:r>
              <a:rPr lang="ru-RU" dirty="0" smtClean="0"/>
              <a:t>Негабариты не проходят в горловинах выпускных отверстий, образуя заторы (зависания) руды (рис. 1</a:t>
            </a:r>
            <a:r>
              <a:rPr lang="ru-RU" dirty="0" smtClean="0"/>
              <a:t>).</a:t>
            </a:r>
            <a:endParaRPr lang="ru-RU" dirty="0" smtClean="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Вторичное дробление руды (часть 1)"/>
          <p:cNvPicPr>
            <a:picLocks noGrp="1"/>
          </p:cNvPicPr>
          <p:nvPr>
            <p:ph idx="1"/>
          </p:nvPr>
        </p:nvPicPr>
        <p:blipFill>
          <a:blip r:embed="rId2"/>
          <a:srcRect/>
          <a:stretch>
            <a:fillRect/>
          </a:stretch>
        </p:blipFill>
        <p:spPr bwMode="auto">
          <a:xfrm>
            <a:off x="1428728" y="2214554"/>
            <a:ext cx="6072230" cy="3357586"/>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solidFill>
                  <a:schemeClr val="accent6">
                    <a:lumMod val="50000"/>
                  </a:schemeClr>
                </a:solidFill>
              </a:rPr>
              <a:t>ЛИКВИДАЦИЯ ЗАТОРОВ</a:t>
            </a:r>
            <a:endParaRPr lang="ru-RU" dirty="0"/>
          </a:p>
        </p:txBody>
      </p:sp>
      <p:sp>
        <p:nvSpPr>
          <p:cNvPr id="3" name="Содержимое 2"/>
          <p:cNvSpPr>
            <a:spLocks noGrp="1"/>
          </p:cNvSpPr>
          <p:nvPr>
            <p:ph idx="1"/>
          </p:nvPr>
        </p:nvSpPr>
        <p:spPr/>
        <p:txBody>
          <a:bodyPr>
            <a:normAutofit fontScale="77500" lnSpcReduction="20000"/>
          </a:bodyPr>
          <a:lstStyle/>
          <a:p>
            <a:pPr algn="just"/>
            <a:r>
              <a:rPr lang="ru-RU" dirty="0" smtClean="0"/>
              <a:t>Заторы ликвидируют в выпускных выработках взрыванием фугасных зарядов, установленных на шестах; удельный расход ВВ достигает 20—30 кг/м3 разбиваемого куска, масса фугасного заряда — от 2 до 5 кг. </a:t>
            </a:r>
            <a:endParaRPr lang="ru-RU" dirty="0" smtClean="0"/>
          </a:p>
          <a:p>
            <a:pPr algn="just"/>
            <a:r>
              <a:rPr lang="ru-RU" dirty="0" smtClean="0"/>
              <a:t>Указанный </a:t>
            </a:r>
            <a:r>
              <a:rPr lang="ru-RU" dirty="0" smtClean="0"/>
              <a:t>способ взрывания больших зарядов требует длительного проветривания и вызывает разрушение выработок. В последние годы для ликвидации зависаний в отечественной практике стали применять стреляющие системы (гранатометы), позволяющие снизить трудоемкость и повысить безопасность этих работ.</a:t>
            </a:r>
            <a:br>
              <a:rPr lang="ru-RU" dirty="0" smtClean="0"/>
            </a:br>
            <a:r>
              <a:rPr lang="ru-RU" dirty="0" smtClean="0"/>
              <a:t>Работы по вторичному дроблению негабаритных кусков руды могут проводиться в очистном пространстве (при отработке пологих залежей, при системах с </a:t>
            </a:r>
            <a:r>
              <a:rPr lang="ru-RU" dirty="0" err="1" smtClean="0"/>
              <a:t>магазинированием</a:t>
            </a:r>
            <a:r>
              <a:rPr lang="ru-RU" dirty="0" smtClean="0"/>
              <a:t> руды и закладкой), в специальных выработках или пунктах погрузки руды в вагоны на основном горизонте.</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800" b="1" i="1" dirty="0" smtClean="0">
                <a:solidFill>
                  <a:schemeClr val="tx1"/>
                </a:solidFill>
              </a:rPr>
              <a:t>Вторичное дробление руды механическим способом</a:t>
            </a:r>
            <a:r>
              <a:rPr lang="ru-RU" sz="1800" dirty="0" smtClean="0">
                <a:solidFill>
                  <a:schemeClr val="tx1"/>
                </a:solidFill>
              </a:rPr>
              <a:t/>
            </a:r>
            <a:br>
              <a:rPr lang="ru-RU" sz="1800" dirty="0" smtClean="0">
                <a:solidFill>
                  <a:schemeClr val="tx1"/>
                </a:solidFill>
              </a:rPr>
            </a:br>
            <a:r>
              <a:rPr lang="ru-RU" sz="1800" dirty="0" smtClean="0">
                <a:solidFill>
                  <a:schemeClr val="tx1"/>
                </a:solidFill>
              </a:rPr>
              <a:t> - </a:t>
            </a:r>
            <a:r>
              <a:rPr lang="ru-RU" sz="1800" dirty="0" err="1" smtClean="0">
                <a:solidFill>
                  <a:schemeClr val="tx1"/>
                </a:solidFill>
              </a:rPr>
              <a:t>бутобой</a:t>
            </a:r>
            <a:r>
              <a:rPr lang="ru-RU" sz="1800" dirty="0" smtClean="0">
                <a:solidFill>
                  <a:schemeClr val="tx1"/>
                </a:solidFill>
              </a:rPr>
              <a:t> Торо-301 предназначен для дробления негабаритных кусков руды на </a:t>
            </a:r>
            <a:r>
              <a:rPr lang="ru-RU" sz="1800" dirty="0" err="1" smtClean="0">
                <a:solidFill>
                  <a:schemeClr val="tx1"/>
                </a:solidFill>
              </a:rPr>
              <a:t>грохотных</a:t>
            </a:r>
            <a:r>
              <a:rPr lang="ru-RU" sz="1800" dirty="0" smtClean="0">
                <a:solidFill>
                  <a:schemeClr val="tx1"/>
                </a:solidFill>
              </a:rPr>
              <a:t> решетках рудоспусков и в заездах очистных камер.</a:t>
            </a:r>
            <a:endParaRPr lang="ru-RU" sz="1800" dirty="0"/>
          </a:p>
        </p:txBody>
      </p:sp>
      <p:sp>
        <p:nvSpPr>
          <p:cNvPr id="3" name="Текст 2"/>
          <p:cNvSpPr>
            <a:spLocks noGrp="1"/>
          </p:cNvSpPr>
          <p:nvPr>
            <p:ph type="body" idx="1"/>
          </p:nvPr>
        </p:nvSpPr>
        <p:spPr/>
        <p:txBody>
          <a:bodyPr/>
          <a:lstStyle/>
          <a:p>
            <a:r>
              <a:rPr lang="ru-RU" sz="2000" b="0" dirty="0" smtClean="0">
                <a:solidFill>
                  <a:srgbClr val="7030A0"/>
                </a:solidFill>
              </a:rPr>
              <a:t>ПДМ </a:t>
            </a:r>
            <a:r>
              <a:rPr lang="ru-RU" sz="2000" b="0" dirty="0" err="1" smtClean="0">
                <a:solidFill>
                  <a:srgbClr val="7030A0"/>
                </a:solidFill>
              </a:rPr>
              <a:t>Торо,оборудованная</a:t>
            </a:r>
            <a:r>
              <a:rPr lang="ru-RU" sz="2000" b="0" dirty="0" smtClean="0">
                <a:solidFill>
                  <a:srgbClr val="7030A0"/>
                </a:solidFill>
              </a:rPr>
              <a:t> гидравлическим молотом</a:t>
            </a:r>
            <a:endParaRPr lang="ru-RU" sz="2000" b="0" dirty="0">
              <a:solidFill>
                <a:srgbClr val="7030A0"/>
              </a:solidFill>
            </a:endParaRPr>
          </a:p>
        </p:txBody>
      </p:sp>
      <p:sp>
        <p:nvSpPr>
          <p:cNvPr id="4" name="Текст 3"/>
          <p:cNvSpPr>
            <a:spLocks noGrp="1"/>
          </p:cNvSpPr>
          <p:nvPr>
            <p:ph type="body" sz="half" idx="3"/>
          </p:nvPr>
        </p:nvSpPr>
        <p:spPr/>
        <p:txBody>
          <a:bodyPr>
            <a:normAutofit/>
          </a:bodyPr>
          <a:lstStyle/>
          <a:p>
            <a:pPr algn="ctr"/>
            <a:r>
              <a:rPr lang="ru-RU" sz="2000" b="0" dirty="0" err="1" smtClean="0">
                <a:solidFill>
                  <a:srgbClr val="7030A0"/>
                </a:solidFill>
              </a:rPr>
              <a:t>Гидромолот</a:t>
            </a:r>
            <a:r>
              <a:rPr lang="ru-RU" sz="2000" b="0" dirty="0" smtClean="0">
                <a:solidFill>
                  <a:srgbClr val="7030A0"/>
                </a:solidFill>
              </a:rPr>
              <a:t> </a:t>
            </a:r>
            <a:endParaRPr lang="ru-RU" sz="2000" b="0" dirty="0">
              <a:solidFill>
                <a:srgbClr val="7030A0"/>
              </a:solidFill>
            </a:endParaRPr>
          </a:p>
        </p:txBody>
      </p:sp>
      <p:pic>
        <p:nvPicPr>
          <p:cNvPr id="7" name="Содержимое 6"/>
          <p:cNvPicPr>
            <a:picLocks noGrp="1"/>
          </p:cNvPicPr>
          <p:nvPr>
            <p:ph sz="quarter" idx="2"/>
          </p:nvPr>
        </p:nvPicPr>
        <p:blipFill>
          <a:blip r:embed="rId2">
            <a:lum bright="30000"/>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928662" y="2857496"/>
            <a:ext cx="2205369" cy="3000396"/>
          </a:xfrm>
          <a:prstGeom prst="rect">
            <a:avLst/>
          </a:prstGeom>
          <a:noFill/>
          <a:ln>
            <a:noFill/>
          </a:ln>
        </p:spPr>
      </p:pic>
      <p:pic>
        <p:nvPicPr>
          <p:cNvPr id="8" name="Содержимое 7"/>
          <p:cNvPicPr>
            <a:picLocks noGrp="1"/>
          </p:cNvPicPr>
          <p:nvPr>
            <p:ph sz="quarter" idx="4"/>
          </p:nvPr>
        </p:nvPicPr>
        <p:blipFill>
          <a:blip r:embed="rId3">
            <a:lum bright="24000"/>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4857752" y="2857496"/>
            <a:ext cx="2326452" cy="3071834"/>
          </a:xfrm>
          <a:prstGeom prst="rect">
            <a:avLst/>
          </a:prstGeom>
          <a:noFill/>
          <a:ln>
            <a:noFill/>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TotalTime>
  <Words>247</Words>
  <PresentationFormat>Экран (4:3)</PresentationFormat>
  <Paragraphs>11</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Поток</vt:lpstr>
      <vt:lpstr>      ВТОРИЧНОЕ ДРОБЛЕНИЕ РУДЫ И ЛИКВИДАЦИЯ ЗАТОРОВ </vt:lpstr>
      <vt:lpstr>ВТОРИЧНОЕ ДРОБЛЕНИЕ РУДЫ</vt:lpstr>
      <vt:lpstr>Слайд 3</vt:lpstr>
      <vt:lpstr>ЛИКВИДАЦИЯ ЗАТОРОВ</vt:lpstr>
      <vt:lpstr>Вторичное дробление руды механическим способом  - бутобой Торо-301 предназначен для дробления негабаритных кусков руды на грохотных решетках рудоспусков и в заездах очистных камер.</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ВТОРИЧНОЕ ДРОБЛЕНИЕ РУДЫ И ЛИКВИДАЦИЯ ЗАТОРОВ </dc:title>
  <dc:creator>user</dc:creator>
  <cp:lastModifiedBy>user</cp:lastModifiedBy>
  <cp:revision>2</cp:revision>
  <dcterms:created xsi:type="dcterms:W3CDTF">2016-02-11T10:34:19Z</dcterms:created>
  <dcterms:modified xsi:type="dcterms:W3CDTF">2016-02-11T10:50:29Z</dcterms:modified>
</cp:coreProperties>
</file>